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65" r:id="rId4"/>
    <p:sldId id="261" r:id="rId5"/>
    <p:sldId id="264" r:id="rId6"/>
    <p:sldId id="302" r:id="rId7"/>
    <p:sldId id="303" r:id="rId8"/>
    <p:sldId id="304" r:id="rId9"/>
    <p:sldId id="263" r:id="rId10"/>
    <p:sldId id="305" r:id="rId11"/>
    <p:sldId id="306" r:id="rId12"/>
    <p:sldId id="292" r:id="rId13"/>
    <p:sldId id="271" r:id="rId14"/>
    <p:sldId id="274" r:id="rId15"/>
    <p:sldId id="312" r:id="rId16"/>
    <p:sldId id="308" r:id="rId17"/>
    <p:sldId id="298" r:id="rId18"/>
    <p:sldId id="283" r:id="rId19"/>
    <p:sldId id="311" r:id="rId20"/>
    <p:sldId id="299" r:id="rId21"/>
    <p:sldId id="317" r:id="rId22"/>
    <p:sldId id="313" r:id="rId23"/>
    <p:sldId id="300" r:id="rId24"/>
    <p:sldId id="275" r:id="rId25"/>
    <p:sldId id="276" r:id="rId26"/>
    <p:sldId id="278" r:id="rId27"/>
    <p:sldId id="277" r:id="rId28"/>
    <p:sldId id="279" r:id="rId29"/>
    <p:sldId id="295" r:id="rId30"/>
    <p:sldId id="281" r:id="rId31"/>
    <p:sldId id="315" r:id="rId32"/>
    <p:sldId id="314" r:id="rId33"/>
    <p:sldId id="3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68" autoAdjust="0"/>
    <p:restoredTop sz="97437" autoAdjust="0"/>
  </p:normalViewPr>
  <p:slideViewPr>
    <p:cSldViewPr snapToGrid="0">
      <p:cViewPr varScale="1">
        <p:scale>
          <a:sx n="93" d="100"/>
          <a:sy n="93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What problems might come up along the way?</a:t>
            </a:r>
          </a:p>
          <a:p>
            <a:r>
              <a:rPr lang="en-US" sz="2000" dirty="0"/>
              <a:t>If using the same file:</a:t>
            </a:r>
          </a:p>
          <a:p>
            <a:pPr lvl="1"/>
            <a:r>
              <a:rPr lang="en-US" sz="1600" dirty="0"/>
              <a:t>Not being able to edit the same script at once</a:t>
            </a:r>
          </a:p>
          <a:p>
            <a:r>
              <a:rPr lang="en-US" sz="2000" dirty="0"/>
              <a:t>If using different file copies:</a:t>
            </a:r>
          </a:p>
          <a:p>
            <a:pPr lvl="1"/>
            <a:r>
              <a:rPr lang="en-US" sz="1600" dirty="0"/>
              <a:t>Forgetting chunks of code when copying and pasting into one version</a:t>
            </a:r>
          </a:p>
          <a:p>
            <a:pPr lvl="1"/>
            <a:r>
              <a:rPr lang="en-US" sz="1600" dirty="0"/>
              <a:t>Calling variables different names</a:t>
            </a:r>
          </a:p>
          <a:p>
            <a:pPr lvl="1"/>
            <a:r>
              <a:rPr lang="en-US" sz="1600" dirty="0"/>
              <a:t>Importing different packages</a:t>
            </a:r>
          </a:p>
          <a:p>
            <a:r>
              <a:rPr lang="en-US" sz="2000" dirty="0"/>
              <a:t>Multiple files with the same name, but different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ycdepartmentoffinance.github.io/models/coop_sales_model.html" TargetMode="Externa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     , ,              , and what we can do with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BB34AC8-DC15-4827-3025-6FDA7E90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6" y="2500313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thub">
            <a:extLst>
              <a:ext uri="{FF2B5EF4-FFF2-40B4-BE49-F238E27FC236}">
                <a16:creationId xmlns:a16="http://schemas.microsoft.com/office/drawing/2014/main" id="{EA1C52D0-D9BB-7A67-710B-A433D3CB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762339" y="2358882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D2940-E7A4-1558-3331-FD5307EF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FB823-9235-E7AC-AC05-C7F8313C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5A62A-DFCC-DD1B-0B94-5C8B6B33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3C313B-545C-8DC1-B6D3-AA8A5F7E53D7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6BE378F-D126-84A0-3922-470DBE82CF56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</a:t>
            </a:r>
            <a:r>
              <a:rPr lang="en-US" sz="2000" b="1" dirty="0"/>
              <a:t>command line interface </a:t>
            </a:r>
            <a:r>
              <a:rPr lang="en-US" sz="2000" dirty="0"/>
              <a:t>(CLI) tool but can also be used using a Desktop App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690F2-5B0C-D26D-E701-8BC17A2BF4BE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DDF2A8C0-A718-EFD3-D298-514083B6A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9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FEF40-9C05-AC15-EA22-1A48A9BC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D984-9FA4-780A-2DD8-1CEDE6B1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7D897-414E-6FE9-121E-DDFBC5B5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8876263C-C7B4-870E-BCE0-405A883B3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593460" y="1955590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2D6A0-C909-2C37-4E3C-BD4529F187A5}"/>
              </a:ext>
            </a:extLst>
          </p:cNvPr>
          <p:cNvSpPr txBox="1"/>
          <p:nvPr/>
        </p:nvSpPr>
        <p:spPr>
          <a:xfrm>
            <a:off x="593460" y="1488172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788DC-EBE3-BB73-9022-0790F69BED93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AE16BBFE-2F47-56F3-DDBE-289D5F9A6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38" y="2326348"/>
            <a:ext cx="5592895" cy="3653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244BD2-46D3-6B20-85F4-BC1861347551}"/>
              </a:ext>
            </a:extLst>
          </p:cNvPr>
          <p:cNvSpPr txBox="1"/>
          <p:nvPr/>
        </p:nvSpPr>
        <p:spPr>
          <a:xfrm>
            <a:off x="5147056" y="148817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3341A-8E39-1B0E-BE0B-5FE36BA3EE3A}"/>
              </a:ext>
            </a:extLst>
          </p:cNvPr>
          <p:cNvSpPr txBox="1"/>
          <p:nvPr/>
        </p:nvSpPr>
        <p:spPr>
          <a:xfrm>
            <a:off x="5147056" y="1891657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AB2D1-E5EF-F5A6-D620-0613A1A73F56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it Tutorial | Commands And Operations In Git | Edureka">
            <a:extLst>
              <a:ext uri="{FF2B5EF4-FFF2-40B4-BE49-F238E27FC236}">
                <a16:creationId xmlns:a16="http://schemas.microsoft.com/office/drawing/2014/main" id="{1465F8E9-D7B5-967E-2EDD-7085D48B3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677E92-6EDC-7A85-54DB-C9542FD99FCF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98852-4735-198C-C703-249AB6780B23}"/>
              </a:ext>
            </a:extLst>
          </p:cNvPr>
          <p:cNvSpPr/>
          <p:nvPr/>
        </p:nvSpPr>
        <p:spPr>
          <a:xfrm>
            <a:off x="8763408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F7AF6A-1273-6D16-1832-7AC7A48864F3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215666-C17E-068B-2D3F-F484C66816C2}"/>
              </a:ext>
            </a:extLst>
          </p:cNvPr>
          <p:cNvSpPr txBox="1"/>
          <p:nvPr/>
        </p:nvSpPr>
        <p:spPr>
          <a:xfrm>
            <a:off x="593460" y="3480682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24983-6996-FCF9-4097-272A5C8A17A0}"/>
              </a:ext>
            </a:extLst>
          </p:cNvPr>
          <p:cNvSpPr txBox="1"/>
          <p:nvPr/>
        </p:nvSpPr>
        <p:spPr>
          <a:xfrm>
            <a:off x="603116" y="3850014"/>
            <a:ext cx="53463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Ask git to track changes in the folder (</a:t>
            </a:r>
            <a:r>
              <a:rPr lang="en-US" i="1" dirty="0"/>
              <a:t>git </a:t>
            </a:r>
            <a:r>
              <a:rPr lang="en-US" i="1" dirty="0" err="1"/>
              <a:t>init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“untracked” contents of the folder to be saved into a commit (</a:t>
            </a:r>
            <a:r>
              <a:rPr lang="en-US" i="1" dirty="0"/>
              <a:t>git add [FILE_NAME]</a:t>
            </a:r>
            <a:r>
              <a:rPr lang="en-US" dirty="0"/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snapshot of the added files (</a:t>
            </a:r>
            <a:r>
              <a:rPr lang="en-US" i="1" dirty="0"/>
              <a:t>git commit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the status of the folder (</a:t>
            </a:r>
            <a:r>
              <a:rPr lang="en-US" i="1" dirty="0"/>
              <a:t>git status</a:t>
            </a:r>
            <a:r>
              <a:rPr lang="en-US" dirty="0"/>
              <a:t>) or the log of previous commits (</a:t>
            </a:r>
            <a:r>
              <a:rPr lang="en-US" i="1" dirty="0"/>
              <a:t>git log</a:t>
            </a:r>
            <a:r>
              <a:rPr lang="en-US" dirty="0"/>
              <a:t>)</a:t>
            </a:r>
          </a:p>
        </p:txBody>
      </p:sp>
      <p:pic>
        <p:nvPicPr>
          <p:cNvPr id="20" name="Picture 19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D5E07F15-3A3E-4708-A166-0B0E170B8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801" y="4621963"/>
            <a:ext cx="5268433" cy="17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AI-generated content may be incorrect.">
            <a:extLst>
              <a:ext uri="{FF2B5EF4-FFF2-40B4-BE49-F238E27FC236}">
                <a16:creationId xmlns:a16="http://schemas.microsoft.com/office/drawing/2014/main" id="{95F08EED-715B-BABB-3973-4BAD0A12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" y="1799197"/>
            <a:ext cx="6652802" cy="1629803"/>
          </a:xfrm>
          <a:prstGeom prst="rect">
            <a:avLst/>
          </a:prstGeom>
        </p:spPr>
      </p:pic>
      <p:pic>
        <p:nvPicPr>
          <p:cNvPr id="9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46DAA084-CFBA-78CE-57BE-329368CA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82" y="2676980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894B4-7312-41A6-876F-1ADDAD88E9E9}"/>
              </a:ext>
            </a:extLst>
          </p:cNvPr>
          <p:cNvSpPr/>
          <p:nvPr/>
        </p:nvSpPr>
        <p:spPr>
          <a:xfrm>
            <a:off x="4728082" y="4503183"/>
            <a:ext cx="1292416" cy="134628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34EB-0437-D44D-12E3-F8406B75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DBE40-BD1F-6EA6-205A-1905ABCD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AF31F-3A03-2252-098A-234DDC9E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02985A-9189-9EEA-F886-523E9480E48D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combine your work</a:t>
            </a:r>
            <a:r>
              <a:rPr lang="en-US" sz="2000" b="1" dirty="0"/>
              <a:t>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rgbClr val="FF0000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8858915-F208-D519-F3F8-9836663DA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6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34BA-1551-B549-85F1-650511D3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B2FD-AFCB-3968-5CFE-D4C7BB1E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BFD5-DF54-4D9B-1F84-774DE89D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85CEBF47-39D8-3945-686B-05EFE30C5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804804" y="3593095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07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878F-5E09-491F-F289-29E7E9133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DC4E3-A728-9772-C636-BA3442D2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90DCF-355E-88AD-70C0-48CD4939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E1206A-47C1-158C-6ADB-E06D08A1CCF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2F97339A-4792-F11B-BA53-614709EC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8A1AEA-DC2B-EA88-02D8-13B3E4DD6F89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495A5-F485-91FD-FCA3-FB7957329EA7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1A8432-ED30-680E-C176-31A91D1F6F73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398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910BA-8DFF-84FF-2DD1-5F55C587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3ABB2-8A85-2BC7-270C-23B316C8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7294A-6617-92A8-21CF-68461AA9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2" name="Picture 1" descr="Github">
            <a:extLst>
              <a:ext uri="{FF2B5EF4-FFF2-40B4-BE49-F238E27FC236}">
                <a16:creationId xmlns:a16="http://schemas.microsoft.com/office/drawing/2014/main" id="{C5205947-60D4-F273-D9B7-300789D0B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1348385" y="2676329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93582-9C81-8660-8F62-97B669AD4FA6}"/>
              </a:ext>
            </a:extLst>
          </p:cNvPr>
          <p:cNvSpPr txBox="1"/>
          <p:nvPr/>
        </p:nvSpPr>
        <p:spPr>
          <a:xfrm>
            <a:off x="7134137" y="895453"/>
            <a:ext cx="295292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90% of Fortune 500 Companies use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C6E6E-9F3A-D1FC-B781-228D5BD38713}"/>
              </a:ext>
            </a:extLst>
          </p:cNvPr>
          <p:cNvSpPr txBox="1"/>
          <p:nvPr/>
        </p:nvSpPr>
        <p:spPr>
          <a:xfrm>
            <a:off x="7882760" y="1974886"/>
            <a:ext cx="3648684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2022, there were 3.5 billion contributions to GitHub projects, 20% were made to public repos the rest to private repos.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572F25-DD11-4BAF-DE1C-0883430B6AB6}"/>
              </a:ext>
            </a:extLst>
          </p:cNvPr>
          <p:cNvCxnSpPr>
            <a:cxnSpLocks/>
            <a:stCxn id="7" idx="1"/>
            <a:endCxn id="2" idx="3"/>
          </p:cNvCxnSpPr>
          <p:nvPr/>
        </p:nvCxnSpPr>
        <p:spPr>
          <a:xfrm flipH="1">
            <a:off x="4335606" y="1218619"/>
            <a:ext cx="2798531" cy="1936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56EDD1-0F47-DD02-94B3-5FC568346623}"/>
              </a:ext>
            </a:extLst>
          </p:cNvPr>
          <p:cNvCxnSpPr>
            <a:cxnSpLocks/>
            <a:stCxn id="8" idx="1"/>
            <a:endCxn id="2" idx="3"/>
          </p:cNvCxnSpPr>
          <p:nvPr/>
        </p:nvCxnSpPr>
        <p:spPr>
          <a:xfrm flipH="1">
            <a:off x="4335606" y="2575051"/>
            <a:ext cx="3547154" cy="580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6C143E-E08C-C7D0-D995-205CA22E07D7}"/>
              </a:ext>
            </a:extLst>
          </p:cNvPr>
          <p:cNvSpPr txBox="1"/>
          <p:nvPr/>
        </p:nvSpPr>
        <p:spPr>
          <a:xfrm>
            <a:off x="6909185" y="5221766"/>
            <a:ext cx="295292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1.5% percent of internet users use GitHub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7B7FE6-4145-009D-F926-F6EB63765E92}"/>
              </a:ext>
            </a:extLst>
          </p:cNvPr>
          <p:cNvCxnSpPr>
            <a:cxnSpLocks/>
            <a:stCxn id="31" idx="1"/>
            <a:endCxn id="2" idx="3"/>
          </p:cNvCxnSpPr>
          <p:nvPr/>
        </p:nvCxnSpPr>
        <p:spPr>
          <a:xfrm flipH="1" flipV="1">
            <a:off x="4335606" y="3155232"/>
            <a:ext cx="2573579" cy="238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63C105A-6445-7B46-A0E3-3F875A19B53A}"/>
              </a:ext>
            </a:extLst>
          </p:cNvPr>
          <p:cNvSpPr txBox="1"/>
          <p:nvPr/>
        </p:nvSpPr>
        <p:spPr>
          <a:xfrm>
            <a:off x="8080068" y="3682786"/>
            <a:ext cx="2952925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GitHub is used by over 4 million organizations, and more than 100 million developers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90C121F-9B62-05DF-2F06-9677F6D6C5CE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4335606" y="3155232"/>
            <a:ext cx="3744462" cy="1127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60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550B5-030E-3526-AF1B-72AB5F64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A3CFC17-FC5F-227D-F8D7-5D1E31B5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6" y="361219"/>
            <a:ext cx="10262473" cy="59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9AAE-ABC6-AEC4-0C6F-3F534C3D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CAD8A181-E893-7F98-B859-98B7B2CD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62" y="1352023"/>
            <a:ext cx="6520838" cy="47260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8CDFF9-B86B-0A43-922F-D01A42F57528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028C0D-9F04-95EE-DBE8-C5A7667557F3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50A3129-B269-709C-E17A-C52A2A7E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63B657D2-BA24-ADF5-30B5-6C3E2DD00875}"/>
              </a:ext>
            </a:extLst>
          </p:cNvPr>
          <p:cNvSpPr/>
          <p:nvPr/>
        </p:nvSpPr>
        <p:spPr>
          <a:xfrm>
            <a:off x="3676514" y="3429000"/>
            <a:ext cx="2419486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23621E-8918-A796-6EC3-1FE41F4C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8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6F1C-51C5-010E-B790-CFA28BEA4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75C4C-A1C8-EFC4-B3E9-03C84400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1A09A-77CE-FA24-361D-7B09FE7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E053B-0310-48F6-EF29-175F8A84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51" y="1175903"/>
            <a:ext cx="6380639" cy="3713979"/>
          </a:xfrm>
          <a:prstGeom prst="rect">
            <a:avLst/>
          </a:prstGeom>
        </p:spPr>
      </p:pic>
      <p:pic>
        <p:nvPicPr>
          <p:cNvPr id="8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B5BDEF74-7CDB-DC08-ECF5-37765F637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51" y="1524315"/>
            <a:ext cx="3776911" cy="19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Chart&#10;&#10;AI-generated content may be incorrect.">
            <a:extLst>
              <a:ext uri="{FF2B5EF4-FFF2-40B4-BE49-F238E27FC236}">
                <a16:creationId xmlns:a16="http://schemas.microsoft.com/office/drawing/2014/main" id="{73EEF4FD-3A34-C726-7098-CB5025EF5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36" y="4146538"/>
            <a:ext cx="4276964" cy="20216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290BB9-6DAB-7203-54D6-3CD97C50C10E}"/>
              </a:ext>
            </a:extLst>
          </p:cNvPr>
          <p:cNvSpPr/>
          <p:nvPr/>
        </p:nvSpPr>
        <p:spPr>
          <a:xfrm>
            <a:off x="7076834" y="3617147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2E3845-9957-15C5-6960-B416BCF87856}"/>
              </a:ext>
            </a:extLst>
          </p:cNvPr>
          <p:cNvSpPr/>
          <p:nvPr/>
        </p:nvSpPr>
        <p:spPr>
          <a:xfrm>
            <a:off x="6959071" y="994924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</p:spTree>
    <p:extLst>
      <p:ext uri="{BB962C8B-B14F-4D97-AF65-F5344CB8AC3E}">
        <p14:creationId xmlns:p14="http://schemas.microsoft.com/office/powerpoint/2010/main" val="9708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-114300"/>
            <a:ext cx="3932237" cy="1600200"/>
          </a:xfrm>
        </p:spPr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485900"/>
            <a:ext cx="3932237" cy="43751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Native New Yorker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767F-0E9C-1C0F-3F58-CE002531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F8300-326F-3550-5856-C24DA2F3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08614-FFCA-EDB3-902E-6711DAF9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4044DEB-C824-845A-204C-08F146CE057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chemeClr val="accent6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4A7CE50-EDF7-31B0-14B5-A2FB1CFD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3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3F155-4C81-8D89-0FBE-341FD869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7D105-0A29-5185-D0EE-2D58C9DF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2D8EE-0AEB-7BE6-41F2-D2C4C214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matters at     </a:t>
            </a:r>
          </a:p>
        </p:txBody>
      </p:sp>
      <p:pic>
        <p:nvPicPr>
          <p:cNvPr id="7" name="Picture 6" descr="Logo&#10;&#10;AI-generated content may be incorrect.">
            <a:extLst>
              <a:ext uri="{FF2B5EF4-FFF2-40B4-BE49-F238E27FC236}">
                <a16:creationId xmlns:a16="http://schemas.microsoft.com/office/drawing/2014/main" id="{7C501ECC-9F78-460D-0A9A-93116EA0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604" y="3774066"/>
            <a:ext cx="1598469" cy="6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1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19CFF-760A-6EEA-DFFD-243C22EA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28AE1-B311-CFA8-32FA-27941FC9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4497E-3306-0790-AED3-B336D2F1E4D0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Benefits to DOF for using git/GitHub </a:t>
            </a:r>
            <a:r>
              <a:rPr lang="en-US" sz="2800" i="1" dirty="0"/>
              <a:t>for version control/data storage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F3557-C2CB-2F5C-32B4-AB20CCF9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AE8705-E91C-D297-FA6D-9B2857648426}"/>
              </a:ext>
            </a:extLst>
          </p:cNvPr>
          <p:cNvSpPr txBox="1"/>
          <p:nvPr/>
        </p:nvSpPr>
        <p:spPr>
          <a:xfrm>
            <a:off x="645459" y="1425388"/>
            <a:ext cx="104214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Streamline onboarding</a:t>
            </a:r>
            <a:r>
              <a:rPr lang="en-US" sz="2000" dirty="0"/>
              <a:t> for new hires in data-related roles where all set up and guidance on how to get started live in one place (re: proxy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Open more avenues for collaboration</a:t>
            </a:r>
            <a:r>
              <a:rPr lang="en-US" sz="2000" dirty="0"/>
              <a:t> between analysts on the same team or across teams, allowing more insight into other teams work and potential opportunities for more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Increase stability of data pipelines/products </a:t>
            </a:r>
            <a:r>
              <a:rPr lang="en-US" sz="2000" dirty="0"/>
              <a:t>by using version control. If something breaks or is not working as it is intended, it takes 2 clicks to revert changes reliably.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Add flexibility </a:t>
            </a:r>
            <a:r>
              <a:rPr lang="en-US" sz="2000" dirty="0"/>
              <a:t>to how analysts can work, if remote connection is unreliable or slow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Attract/retain data science talent </a:t>
            </a:r>
            <a:r>
              <a:rPr lang="en-US" sz="2000" dirty="0"/>
              <a:t>for programmers that are interested in active collaboration on data science products, because using these tools is the industry standard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033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7D57-489E-DD11-E4B8-2FBF0A9B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4DA-4644-C3D7-2F4D-D62316F1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 visualization, </a:t>
            </a:r>
            <a:br>
              <a:rPr lang="en-US" dirty="0"/>
            </a:br>
            <a:r>
              <a:rPr lang="en-US" dirty="0"/>
              <a:t>hosted by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8925-83FD-770E-2C35-85E515E1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59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16A7-5D32-51D4-4103-76BE7BF7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690D-AC3A-9331-0490-9D88FA9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pic>
        <p:nvPicPr>
          <p:cNvPr id="12" name="Picture 11" descr="Map&#10;&#10;AI-generated content may be incorrect.">
            <a:extLst>
              <a:ext uri="{FF2B5EF4-FFF2-40B4-BE49-F238E27FC236}">
                <a16:creationId xmlns:a16="http://schemas.microsoft.com/office/drawing/2014/main" id="{34C01103-0B2A-DD5B-3EA5-E998CE8EF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88" y="618250"/>
            <a:ext cx="5053926" cy="5168096"/>
          </a:xfrm>
          <a:prstGeom prst="rect">
            <a:avLst/>
          </a:prstGeom>
        </p:spPr>
      </p:pic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748F5FFF-95B1-5C79-EB56-7928F807A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867521"/>
            <a:ext cx="6489753" cy="4669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DDAD93-33B9-7604-5ACB-7F58F108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27EAA4-50D6-96D7-3CC0-495E61E75247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907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EEEF-9E6B-B79C-0C76-B74C89DC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A67E-03C2-96A7-7608-EBE8F89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         and               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4EE5-2F83-3965-0201-7F4A1F47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904D8FF-BBAC-F3DF-3BAE-82A92E52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85" y="3889275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">
            <a:extLst>
              <a:ext uri="{FF2B5EF4-FFF2-40B4-BE49-F238E27FC236}">
                <a16:creationId xmlns:a16="http://schemas.microsoft.com/office/drawing/2014/main" id="{BB7ABD3C-0FA0-5296-4B76-DF28DF0A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6368368" y="3747844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44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7407-64CE-7D0E-6C42-91764E54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20AE0-E269-C648-B65E-F9A0FACC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8FEB32F5-3526-646E-2066-C80833F4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1116378"/>
            <a:ext cx="8472668" cy="4903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837B4-2715-712F-F923-C33D1BBBF7B0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 internal/external documentation or onboarding materials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AC4BA-2BD5-2B27-C3B5-C89A9CB0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8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49D1-9F63-9D6F-3FD2-D05E126A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8E4C-FC55-8C9A-B634-FFDF0F45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 descr="Graphical user interface, text, application, Teams&#10;&#10;AI-generated content may be incorrect.">
            <a:extLst>
              <a:ext uri="{FF2B5EF4-FFF2-40B4-BE49-F238E27FC236}">
                <a16:creationId xmlns:a16="http://schemas.microsoft.com/office/drawing/2014/main" id="{5A0968A6-EA85-9AFB-11F2-D551EF98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79845"/>
            <a:ext cx="8734968" cy="4502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3D615-FB39-B5E8-D49E-1214C7A1BC04}"/>
              </a:ext>
            </a:extLst>
          </p:cNvPr>
          <p:cNvSpPr txBox="1"/>
          <p:nvPr/>
        </p:nvSpPr>
        <p:spPr>
          <a:xfrm>
            <a:off x="393334" y="564885"/>
            <a:ext cx="1032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homes for all project-related materials, where everyone can access/update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75076-BA4A-E188-158C-49366F00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8B8F-C6BE-5C08-4794-5171411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74D7F-8A76-F3DD-0A14-FF74335E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2AD7-4E49-627E-035E-C34737C7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13173"/>
            <a:ext cx="9503020" cy="493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8CC74-B45E-8D70-F1CD-8826AF42791D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it as a project management tool to track progress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28915-4857-F68D-FDE2-8A748E2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0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000F-A047-F3D2-B1EB-D0B26C16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4455-5549-9338-2A69-F2BA5870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3C6BA-A726-ABF9-6CB4-8C54C5FD2347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packages for internal/external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41EC8-71BC-6660-DDBC-025FAA1F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090A5D82-63D4-6CF9-C0BA-5B72BE2B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" y="985333"/>
            <a:ext cx="4561669" cy="374166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FDC3B348-DC20-947D-6C2A-A0179E35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44" y="714703"/>
            <a:ext cx="5397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DDA9-EFD7-D417-A6AC-7200E9EA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AC6F-C825-AAF4-1274-687796F6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A7C87-97A0-D098-EF46-9C55BC9BD31C}"/>
              </a:ext>
            </a:extLst>
          </p:cNvPr>
          <p:cNvSpPr txBox="1"/>
          <p:nvPr/>
        </p:nvSpPr>
        <p:spPr>
          <a:xfrm>
            <a:off x="518840" y="603031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Endless other examples!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C0306-47CC-A3C1-8130-5E5139D5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E223BD7-BF38-76BC-9936-230C92812CAB}"/>
              </a:ext>
            </a:extLst>
          </p:cNvPr>
          <p:cNvSpPr txBox="1">
            <a:spLocks/>
          </p:cNvSpPr>
          <p:nvPr/>
        </p:nvSpPr>
        <p:spPr>
          <a:xfrm>
            <a:off x="745616" y="1250577"/>
            <a:ext cx="8855584" cy="2985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 actions </a:t>
            </a:r>
            <a:r>
              <a:rPr lang="en-US" sz="2000" dirty="0"/>
              <a:t>to run scripts in virtual machines (not relying on local compute)</a:t>
            </a:r>
          </a:p>
          <a:p>
            <a:r>
              <a:rPr lang="en-US" sz="2000" b="1" dirty="0"/>
              <a:t>Track issues/bugs </a:t>
            </a:r>
            <a:r>
              <a:rPr lang="en-US" sz="2000" dirty="0"/>
              <a:t>with code and assign team members to handle next steps</a:t>
            </a:r>
          </a:p>
          <a:p>
            <a:r>
              <a:rPr lang="en-US" sz="2000" b="1" dirty="0"/>
              <a:t>Collaborate with other teams/organizations </a:t>
            </a:r>
            <a:r>
              <a:rPr lang="en-US" sz="2000" dirty="0"/>
              <a:t>on projects. </a:t>
            </a:r>
          </a:p>
          <a:p>
            <a:pPr lvl="1"/>
            <a:r>
              <a:rPr lang="en-US" sz="1600" dirty="0"/>
              <a:t>Right now, there are ~85 other GitHub organizations that are being used by NYC city agencies that we can learn alongside!</a:t>
            </a:r>
          </a:p>
          <a:p>
            <a:pPr lvl="1"/>
            <a:r>
              <a:rPr lang="en-US" sz="1600" dirty="0"/>
              <a:t>OTI is preparing a new wave of training around git/GitHub so that there can be more inter-agency collaboration.</a:t>
            </a:r>
          </a:p>
          <a:p>
            <a:r>
              <a:rPr lang="en-US" sz="2000" b="1" dirty="0"/>
              <a:t>Many, many more!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222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8FD15-7771-8DB4-66D7-5F5EE727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5F8B-357C-512A-EF4C-1E878CE0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9E17D-4ED0-6FC9-899A-2C6364A1875B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Benefits to DOF for using git/GitHub </a:t>
            </a:r>
            <a:r>
              <a:rPr lang="en-US" sz="2800" i="1" dirty="0"/>
              <a:t>for building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0DD64-4415-8AB5-77ED-7598525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0EE0F-2525-80CC-DA7D-72003ABF8184}"/>
              </a:ext>
            </a:extLst>
          </p:cNvPr>
          <p:cNvSpPr txBox="1"/>
          <p:nvPr/>
        </p:nvSpPr>
        <p:spPr>
          <a:xfrm>
            <a:off x="645459" y="1425388"/>
            <a:ext cx="104214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Easily to update/maintain.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Reliant on open-source tools</a:t>
            </a:r>
            <a:r>
              <a:rPr lang="en-US" sz="2400" dirty="0"/>
              <a:t>, which often have more documentation and are easier to learn for new users/employees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Flexible across programming languages</a:t>
            </a:r>
            <a:r>
              <a:rPr lang="en-US" sz="2400" dirty="0"/>
              <a:t> so that people can code in whatever language is most native to them or depending on what language is best for the tool we are developing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Free and flexible.</a:t>
            </a:r>
            <a:r>
              <a:rPr lang="en-US" sz="2400" dirty="0"/>
              <a:t> We don’t need to think about what we want and purchase tons of licenses in order to get access to a tool – we have the flexibility to design and implement the specific types of tools we need (e.g. the comparable property map)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6337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072FA-9DFA-AFE3-5D85-0985E6BC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6CD5E-5E93-E130-2A41-BA241B4C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6AE0A-E8A6-34D3-74E5-5BD29A489C4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Costs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D9F1F-6BAD-C5A8-6E89-A0DD22D4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4FB870-DFF4-46BC-AD2E-8A07B4E20257}"/>
              </a:ext>
            </a:extLst>
          </p:cNvPr>
          <p:cNvSpPr txBox="1"/>
          <p:nvPr/>
        </p:nvSpPr>
        <p:spPr>
          <a:xfrm>
            <a:off x="645459" y="1425388"/>
            <a:ext cx="104214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Right now, </a:t>
            </a:r>
            <a:r>
              <a:rPr lang="en-US" sz="2400" b="1" u="sng" dirty="0"/>
              <a:t>everything</a:t>
            </a:r>
            <a:r>
              <a:rPr lang="en-US" sz="2400" b="1" dirty="0"/>
              <a:t> is free. </a:t>
            </a:r>
            <a:r>
              <a:rPr lang="en-US" sz="2400" dirty="0"/>
              <a:t>This means I can add unlimited members to our DOF GitHub Organization and all members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no limit for storage or number of private project folders that we can create within our existing free account.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currently a file size limit (50 MB) for each individual file that can be uploaded, but that is rarely a limitation for our day to day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 new team at OTI has recently claimed access to the GitHub Enterprise (paid) account for the city. </a:t>
            </a:r>
            <a:r>
              <a:rPr lang="en-US" sz="2400" dirty="0"/>
              <a:t>In the next few months, they will be giving more guidance on what this means but it could mean the following: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More advanced features on collaboration that would be helpful as more users are added to the GitHub 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could use OTI funds to run larger compute jobs if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3405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0DB13-A91D-A486-2BCB-1EF24F6D0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816C7-8EA1-A78A-22E0-92B6D040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C6B7E-A674-89EB-6170-1E49C70DD7D4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Drawbacks of git/GitHub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D008C-56FF-46BF-5EE0-0056E532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55381-7D2E-B984-3E2C-5BC4F56F5B97}"/>
              </a:ext>
            </a:extLst>
          </p:cNvPr>
          <p:cNvSpPr txBox="1"/>
          <p:nvPr/>
        </p:nvSpPr>
        <p:spPr>
          <a:xfrm>
            <a:off x="645459" y="1425388"/>
            <a:ext cx="104214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It is less secure than just using the G Drive: </a:t>
            </a:r>
            <a:r>
              <a:rPr lang="en-US" sz="2400" dirty="0"/>
              <a:t>we have less control over the data security if it is out of our system, but the security protocol for git/GitHub is really sophisticated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Solution: </a:t>
            </a:r>
            <a:r>
              <a:rPr lang="en-US" sz="2400" dirty="0"/>
              <a:t>we can keep scripts and non-sensitive data on </a:t>
            </a:r>
            <a:r>
              <a:rPr lang="en-US" sz="2400" dirty="0" err="1"/>
              <a:t>github</a:t>
            </a:r>
            <a:r>
              <a:rPr lang="en-US" sz="2400" dirty="0"/>
              <a:t>, but cannot save any sensitive raw data on </a:t>
            </a:r>
            <a:r>
              <a:rPr lang="en-US" sz="2400" dirty="0" err="1"/>
              <a:t>github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It is hard to learn and technically difficult: </a:t>
            </a:r>
            <a:r>
              <a:rPr lang="en-US" sz="2400" dirty="0"/>
              <a:t>it does take a little while to get the hang of it, but most users will only need to use 5 commands on the command line or can use the GitHub Desktop app that has a point and click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Solution: </a:t>
            </a:r>
            <a:r>
              <a:rPr lang="en-US" sz="2400" dirty="0"/>
              <a:t>we can offer more training (happy to do this!) on both git on the command line and GitHub Desktop for users interested in different approaches.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93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F66D-4009-63C0-F12D-9E2AB1E6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15D63-ACEE-0754-9F98-C63B2B6C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4C5C-C742-EAF4-E7C0-665A745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8F98F67-EF32-AD08-8013-999FC1E02E53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0C33185-D1D1-2C54-012B-BA916006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F2ED-42F5-5752-97C0-33ABACB0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EC666-6C0D-4294-9702-5A0B0752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B4E5D-AD77-EC81-84D9-D9B684BD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9EFA6B-45F3-81B5-92AE-D80D918A38DE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F5CD77-D1C0-0B71-9763-C2318FAA9BA7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</a:t>
            </a:r>
            <a:r>
              <a:rPr lang="en-US" sz="2000" b="1" dirty="0"/>
              <a:t>version control system </a:t>
            </a:r>
            <a:r>
              <a:rPr lang="en-US" sz="2000" dirty="0"/>
              <a:t>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2C533-1530-E345-831A-784BB43EE0E0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8F7D351-3CD1-981B-A851-B303B2FF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F7EC69-B4FD-46F1-D22E-FE4020637A51}"/>
              </a:ext>
            </a:extLst>
          </p:cNvPr>
          <p:cNvSpPr/>
          <p:nvPr/>
        </p:nvSpPr>
        <p:spPr>
          <a:xfrm>
            <a:off x="498407" y="3229833"/>
            <a:ext cx="4250194" cy="260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A95AF-A4FC-D249-5280-237937B10B22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6191-C132-D887-3DB5-1F5AFDA3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2F07-B939-C1AF-3F5F-042F161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A0FBA-7266-7B06-EA12-926B6679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C655-7053-EE7C-952D-90EA61A1AF1C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51A522-250B-4451-8DCF-47A14390C671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</a:t>
            </a:r>
            <a:r>
              <a:rPr lang="en-US" sz="2000" b="1" dirty="0"/>
              <a:t>branches</a:t>
            </a:r>
            <a:r>
              <a:rPr lang="en-US" sz="2000" dirty="0"/>
              <a:t>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6B8D5-A848-34EF-237F-2A74CE20F4EF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363ACD8-0E09-98BE-BCB3-31FE72C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6F3CFA-05B5-1281-1012-1FAC006D0799}"/>
              </a:ext>
            </a:extLst>
          </p:cNvPr>
          <p:cNvSpPr/>
          <p:nvPr/>
        </p:nvSpPr>
        <p:spPr>
          <a:xfrm>
            <a:off x="498407" y="4768223"/>
            <a:ext cx="4250194" cy="1064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9D9DC-F510-BB6D-E291-87CD97058006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6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0656F-64FD-A1FD-BF05-31AFB321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7FB0C-516A-AA54-28B9-FD8277A8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02996-C659-F201-EB1F-0D90970F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2A2DA-8A0B-06FE-0611-67C855D9C0B1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A0D995-4F17-080C-876B-474AEF810A7B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</a:t>
            </a:r>
            <a:r>
              <a:rPr lang="en-US" sz="2000" b="1" dirty="0"/>
              <a:t>command line interface </a:t>
            </a:r>
            <a:r>
              <a:rPr lang="en-US" sz="2000" dirty="0"/>
              <a:t>(CLI) tool but can also be used using a Desktop App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573A0-4D56-7183-FB74-833791BB3968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CAA42DB4-A4AA-E39A-D0BA-2F4A64A1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48C475-94AD-F2FB-2A96-305E89AD0B25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68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7495-2EE2-BBCA-06B5-18B42692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9AADB-C0BC-62B9-36AD-5562C215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0B63-7E52-2E93-0446-2CC11325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0E6644-4C91-16E1-C182-D803F32C29A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01DB92-FE3A-CDB4-EA08-B27F8461208A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</a:t>
            </a:r>
            <a:r>
              <a:rPr lang="en-US" sz="2000" b="1" dirty="0"/>
              <a:t>command line interface </a:t>
            </a:r>
            <a:r>
              <a:rPr lang="en-US" sz="2000" dirty="0"/>
              <a:t>(CLI) tool but can also be used using a Desktop App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3C028-9086-88F2-60C5-2C8BC0E82102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7453DBC6-C787-61F7-ABC3-052101B4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3EC9E-D025-924E-C05F-81EAD5594E5D}"/>
              </a:ext>
            </a:extLst>
          </p:cNvPr>
          <p:cNvSpPr/>
          <p:nvPr/>
        </p:nvSpPr>
        <p:spPr>
          <a:xfrm>
            <a:off x="6349782" y="1948748"/>
            <a:ext cx="5566375" cy="400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42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</TotalTime>
  <Words>2066</Words>
  <Application>Microsoft Macintosh PowerPoint</Application>
  <PresentationFormat>Widescreen</PresentationFormat>
  <Paragraphs>172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Aptos</vt:lpstr>
      <vt:lpstr>Aptos Display</vt:lpstr>
      <vt:lpstr>Arial</vt:lpstr>
      <vt:lpstr>HelveticaNeueforSAS</vt:lpstr>
      <vt:lpstr>Office Theme</vt:lpstr>
      <vt:lpstr>     , ,              , and what we can do with them</vt:lpstr>
      <vt:lpstr>A little about me </vt:lpstr>
      <vt:lpstr>Imagine this.</vt:lpstr>
      <vt:lpstr>PowerPoint Presentation</vt:lpstr>
      <vt:lpstr>Enter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         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matters at     </vt:lpstr>
      <vt:lpstr>PowerPoint Presentation</vt:lpstr>
      <vt:lpstr>Interactive data visualization,  hosted by GitHub pages</vt:lpstr>
      <vt:lpstr>PowerPoint Presentation</vt:lpstr>
      <vt:lpstr>Why use          and               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410</cp:revision>
  <dcterms:created xsi:type="dcterms:W3CDTF">2025-05-28T20:55:00Z</dcterms:created>
  <dcterms:modified xsi:type="dcterms:W3CDTF">2025-06-16T16:24:30Z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a276f-0474-4e48-a2bc-69b0eb22318c_Enabled">
    <vt:lpwstr>true</vt:lpwstr>
  </property>
  <property fmtid="{D5CDD505-2E9C-101B-9397-08002B2CF9AE}" pid="3" name="MSIP_Label_ebba276f-0474-4e48-a2bc-69b0eb22318c_SetDate">
    <vt:lpwstr>2025-06-11T21:03:28Z</vt:lpwstr>
  </property>
  <property fmtid="{D5CDD505-2E9C-101B-9397-08002B2CF9AE}" pid="4" name="MSIP_Label_ebba276f-0474-4e48-a2bc-69b0eb22318c_Method">
    <vt:lpwstr>Standard</vt:lpwstr>
  </property>
  <property fmtid="{D5CDD505-2E9C-101B-9397-08002B2CF9AE}" pid="5" name="MSIP_Label_ebba276f-0474-4e48-a2bc-69b0eb22318c_Name">
    <vt:lpwstr>Non-Restricted-Main</vt:lpwstr>
  </property>
  <property fmtid="{D5CDD505-2E9C-101B-9397-08002B2CF9AE}" pid="6" name="MSIP_Label_ebba276f-0474-4e48-a2bc-69b0eb22318c_SiteId">
    <vt:lpwstr>32f56fc7-5f81-4e22-a95b-15da66513bef</vt:lpwstr>
  </property>
  <property fmtid="{D5CDD505-2E9C-101B-9397-08002B2CF9AE}" pid="7" name="MSIP_Label_ebba276f-0474-4e48-a2bc-69b0eb22318c_ActionId">
    <vt:lpwstr>3dd1422f-45f1-4180-a3ba-6e80e9b8fbcc</vt:lpwstr>
  </property>
  <property fmtid="{D5CDD505-2E9C-101B-9397-08002B2CF9AE}" pid="8" name="MSIP_Label_ebba276f-0474-4e48-a2bc-69b0eb22318c_ContentBits">
    <vt:lpwstr>0</vt:lpwstr>
  </property>
  <property fmtid="{D5CDD505-2E9C-101B-9397-08002B2CF9AE}" pid="9" name="MSIP_Label_ebba276f-0474-4e48-a2bc-69b0eb22318c_Tag">
    <vt:lpwstr>10, 3, 0, 1</vt:lpwstr>
  </property>
</Properties>
</file>